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12"/>
  </p:notesMasterIdLst>
  <p:sldIdLst>
    <p:sldId id="257" r:id="rId2"/>
    <p:sldId id="772" r:id="rId3"/>
    <p:sldId id="261" r:id="rId4"/>
    <p:sldId id="268" r:id="rId5"/>
    <p:sldId id="381" r:id="rId6"/>
    <p:sldId id="262" r:id="rId7"/>
    <p:sldId id="382" r:id="rId8"/>
    <p:sldId id="769" r:id="rId9"/>
    <p:sldId id="77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3"/>
    <p:restoredTop sz="86950"/>
  </p:normalViewPr>
  <p:slideViewPr>
    <p:cSldViewPr snapToGrid="0">
      <p:cViewPr>
        <p:scale>
          <a:sx n="58" d="100"/>
          <a:sy n="58" d="100"/>
        </p:scale>
        <p:origin x="2400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2874C-8033-8342-B4DC-D0C3EF34B178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C0B9-98A6-1342-AF6B-2A96373F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8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D7A0561B-9F24-060C-08B7-745C283EF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>
            <a:extLst>
              <a:ext uri="{FF2B5EF4-FFF2-40B4-BE49-F238E27FC236}">
                <a16:creationId xmlns:a16="http://schemas.microsoft.com/office/drawing/2014/main" id="{BCCE72EF-C9B8-931D-2AEE-54A7B26F46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:notes">
            <a:extLst>
              <a:ext uri="{FF2B5EF4-FFF2-40B4-BE49-F238E27FC236}">
                <a16:creationId xmlns:a16="http://schemas.microsoft.com/office/drawing/2014/main" id="{58D4F07C-F994-6120-000E-467B5A7779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20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9136E864-3221-9453-7451-CE531DE5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>
            <a:extLst>
              <a:ext uri="{FF2B5EF4-FFF2-40B4-BE49-F238E27FC236}">
                <a16:creationId xmlns:a16="http://schemas.microsoft.com/office/drawing/2014/main" id="{2E0D4663-615D-7E6E-0829-E38185394F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5:notes">
            <a:extLst>
              <a:ext uri="{FF2B5EF4-FFF2-40B4-BE49-F238E27FC236}">
                <a16:creationId xmlns:a16="http://schemas.microsoft.com/office/drawing/2014/main" id="{EFB9AF13-D956-38DD-BCE9-DFE5E1127B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25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A8C44C5A-CC82-7752-7C4F-64D335653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>
            <a:extLst>
              <a:ext uri="{FF2B5EF4-FFF2-40B4-BE49-F238E27FC236}">
                <a16:creationId xmlns:a16="http://schemas.microsoft.com/office/drawing/2014/main" id="{6AB8671F-4716-BF44-4C92-ED61669634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:notes">
            <a:extLst>
              <a:ext uri="{FF2B5EF4-FFF2-40B4-BE49-F238E27FC236}">
                <a16:creationId xmlns:a16="http://schemas.microsoft.com/office/drawing/2014/main" id="{AC9D3C5E-FB94-8EAB-A024-ACFE3F1FD5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610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289DDC7A-33F8-8E2B-FFCF-50BA8B7D6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>
            <a:extLst>
              <a:ext uri="{FF2B5EF4-FFF2-40B4-BE49-F238E27FC236}">
                <a16:creationId xmlns:a16="http://schemas.microsoft.com/office/drawing/2014/main" id="{3924E861-B434-7D40-931B-39229265CE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5:notes">
            <a:extLst>
              <a:ext uri="{FF2B5EF4-FFF2-40B4-BE49-F238E27FC236}">
                <a16:creationId xmlns:a16="http://schemas.microsoft.com/office/drawing/2014/main" id="{C279655D-7374-09E9-BC8E-1581302201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80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75AFC7ED-42DE-AACA-7BF6-B64EDEAAE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>
            <a:extLst>
              <a:ext uri="{FF2B5EF4-FFF2-40B4-BE49-F238E27FC236}">
                <a16:creationId xmlns:a16="http://schemas.microsoft.com/office/drawing/2014/main" id="{BA6AF364-B004-ED4A-7BBD-40D58B0171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:notes">
            <a:extLst>
              <a:ext uri="{FF2B5EF4-FFF2-40B4-BE49-F238E27FC236}">
                <a16:creationId xmlns:a16="http://schemas.microsoft.com/office/drawing/2014/main" id="{1A7E291D-F576-9C26-034F-B5B79D85BA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24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1C81DBB5-9C8E-BC35-8B92-F4CC0E9E2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>
            <a:extLst>
              <a:ext uri="{FF2B5EF4-FFF2-40B4-BE49-F238E27FC236}">
                <a16:creationId xmlns:a16="http://schemas.microsoft.com/office/drawing/2014/main" id="{00282DEA-9EFA-4BFC-E51B-FC0EDD4AFE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5:notes">
            <a:extLst>
              <a:ext uri="{FF2B5EF4-FFF2-40B4-BE49-F238E27FC236}">
                <a16:creationId xmlns:a16="http://schemas.microsoft.com/office/drawing/2014/main" id="{B806AD54-F10E-1381-6773-CDEDD0611A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494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7B262628-8172-7DC7-C1E8-0E70D11D6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>
            <a:extLst>
              <a:ext uri="{FF2B5EF4-FFF2-40B4-BE49-F238E27FC236}">
                <a16:creationId xmlns:a16="http://schemas.microsoft.com/office/drawing/2014/main" id="{345954F4-6ED5-819A-7079-E02A4C2385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:notes">
            <a:extLst>
              <a:ext uri="{FF2B5EF4-FFF2-40B4-BE49-F238E27FC236}">
                <a16:creationId xmlns:a16="http://schemas.microsoft.com/office/drawing/2014/main" id="{5C1CDF15-040A-4A0F-E7E9-F7C3BF8234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12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951BC-6496-DD0F-01BF-67E8345B8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1B20A-E48B-7958-BD8F-E3FEF69E1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E49E0-2D05-04C5-9922-0913A7D93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Oak009</a:t>
            </a:r>
          </a:p>
        </p:txBody>
      </p:sp>
    </p:spTree>
    <p:extLst>
      <p:ext uri="{BB962C8B-B14F-4D97-AF65-F5344CB8AC3E}">
        <p14:creationId xmlns:p14="http://schemas.microsoft.com/office/powerpoint/2010/main" val="1748673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20F49FD9-34A4-CB4D-DFB4-80F2F0B20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>
            <a:extLst>
              <a:ext uri="{FF2B5EF4-FFF2-40B4-BE49-F238E27FC236}">
                <a16:creationId xmlns:a16="http://schemas.microsoft.com/office/drawing/2014/main" id="{82499ACA-E7DB-E4B6-B166-213AB5197E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:notes">
            <a:extLst>
              <a:ext uri="{FF2B5EF4-FFF2-40B4-BE49-F238E27FC236}">
                <a16:creationId xmlns:a16="http://schemas.microsoft.com/office/drawing/2014/main" id="{85000A6D-EFD8-01AB-C9FE-37BE78E703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07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8FBA-9D25-36D0-8633-537281F70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A5344-AE35-83DF-526A-6FAD1D7F0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BD90C-7D70-E04B-6FB5-9A99CB4F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A787E-1504-6AC4-6635-E19F0F63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C24DD-0BD6-CBBD-021D-895E8111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3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F9C5-40D9-7C2C-C175-65E6A9CE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8B0CA-C246-FBB0-7514-39B703CD1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AE1C5-E755-D86C-79D4-50626343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802A6-9396-47AA-F13A-8591CAD3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65D81-DC8E-DE8D-BB7A-FEBD6B10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5FF82-C1CD-4958-4F58-8E685A938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C396B-1C7B-B732-F7D8-E9C68F5A1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632F8-8B96-FB41-BA22-C6EC00A1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DD80-2342-9BA0-7A29-C1419015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D2005-33A9-9004-906F-8A890AD2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2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">
  <p:cSld name="Slide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29234" y="496681"/>
            <a:ext cx="105156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  <a:defRPr sz="2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8200" y="1382713"/>
            <a:ext cx="10515600" cy="391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50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3E4A-1C7C-8A31-2BA1-68EE4EBD9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9991-0577-1B13-3D5D-1E4D5938C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A64E9-ACFE-4868-C8F7-504E1BC8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6FFFA-5C61-99AA-F0AD-877C6770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B4ABE-8175-1C17-A3DA-768C2CB7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9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EC90-180C-B91C-B272-111955D1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AFE69-C6AA-CFC0-7A06-5221B0672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3E994-E780-04B0-B142-EB420372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FDB74-ACB4-057F-62FD-8715F8A1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0B448-A309-07AB-7A22-CCCE6A4D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1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8EA3-6B23-AF11-3C36-405C87F1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46029-705E-0E98-09D6-B164A76A7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E7900-321C-DAF4-EC89-EA43480AB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07A38-4CF1-FF8A-7B88-833D6CB8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AC18A-3EC8-B1E8-3C06-DED51021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E429A-5719-33A8-8B02-80AF3B1C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D4DA-3346-A871-3BFE-1C86FCC3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CC723-183F-7B40-D302-6F774E4B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5A2B8-0BE0-9246-5626-06624ED7A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F36A6-E4D4-7ECC-10D3-01DAD5B78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ADB66-6078-230C-C4BC-86BF755AC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466B0-7038-5676-7B81-8706EB2B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CA267-A63F-32C7-2BD7-DE50DF56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90C7B-3589-81AF-D84E-81058A5F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7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D67A-FF1A-7A49-09BB-71AB5693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64725-0948-EEF1-1F56-766C5F90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6A4DE-036E-41D7-6EE2-1D1CEFD7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C5E18-62A6-A725-E50C-D136DA8D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6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2E5ED-7D15-E763-5C62-9932BDCF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95AB8-9027-703A-B69E-D70FDC6A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77949-870D-5FC9-B803-255EA479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8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220B-7240-3CC5-91EE-5004C8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90F82-76E2-91C2-7D9C-C0E950F7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8C8A5-8958-4223-E8A0-03656CEE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18E73-84A0-A52D-0FBC-1435EFE3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F3735-0E98-A4DB-D89A-08DAC4BB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C4346-43B2-6F4B-2136-BBEFD0AF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16BF-C401-365E-6CF8-DF95F1DB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9D410-91D4-D3F3-313E-6A78AE348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0AF1-288A-2258-BA84-10EADF4EC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D60A3-1E58-B3CA-A28D-5B00CD4F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28616-C292-CB0F-BADF-B51A29D5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5922-9F9D-A6D4-DEBF-8499DA06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1EB05-5021-12FD-3683-A79F7B8E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55ADA-2F33-010A-CD56-7C52D8B49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B271-C013-2658-28E3-4B1480FC9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6DD818-55C9-FD4E-8743-04951231C936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BDC9B-869E-0712-713B-7B3670AA2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D8596-8155-F771-566B-E717F7EA3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464950-CCDF-5F41-A4B4-BD41C2C964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399C6-5F62-84CB-3775-879584318D56}"/>
              </a:ext>
            </a:extLst>
          </p:cNvPr>
          <p:cNvSpPr txBox="1"/>
          <p:nvPr userDrawn="1"/>
        </p:nvSpPr>
        <p:spPr>
          <a:xfrm>
            <a:off x="2098150" y="6432546"/>
            <a:ext cx="4408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00" baseline="0" dirty="0">
                <a:solidFill>
                  <a:srgbClr val="A1DDE4"/>
                </a:solidFill>
                <a:latin typeface="Shapiro Pro 52 Middle" panose="020B0503050000020004" pitchFamily="34" charset="0"/>
                <a:cs typeface="Arial" panose="020B0604020202020204" pitchFamily="34" charset="0"/>
              </a:rPr>
              <a:t>MKT-1328 REV A | ©2025  R2 TECHNOLOGIES.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E2733E-6127-8A61-18C0-C5C12EA553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78671" y="5743575"/>
            <a:ext cx="1534456" cy="1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906413-ED7F-4686-FFA6-D6B481E37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0C89E-0C77-4A72-9CC8-3BFAFB4F4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776" y="2259490"/>
            <a:ext cx="8974448" cy="151084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41E42"/>
                </a:solidFill>
                <a:latin typeface="Shapiro Pro 72 Heavy" panose="020B0503050000020004" pitchFamily="34" charset="77"/>
                <a:ea typeface="+mn-ea"/>
                <a:cs typeface="Arial" panose="020B0604020202020204" pitchFamily="34" charset="0"/>
              </a:rPr>
              <a:t>PILOT STUDY OF CRYOMODULATION FOR REDUCTION OF INFLAMMATION AND IMPROVEMENT OF SYMPTOMS IN PATIENTS WITH ROSACEA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2AC14-BB55-4FBF-88E8-356391B57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514" y="4558745"/>
            <a:ext cx="10638970" cy="151084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7200" b="1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Ashish C. Bhatia, MD, FAAD</a:t>
            </a:r>
            <a:r>
              <a:rPr lang="en-US" sz="7200" b="1" baseline="30000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1,2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7200" b="1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 Bruce Katz, MD</a:t>
            </a:r>
            <a:r>
              <a:rPr lang="en-US" sz="7200" b="1" baseline="30000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3,4</a:t>
            </a:r>
          </a:p>
          <a:p>
            <a:pPr marL="40322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041E42"/>
              </a:solidFill>
              <a:latin typeface="Shapiro Pro 72 Heavy" panose="020B0503050000020004" pitchFamily="34" charset="77"/>
              <a:cs typeface="Arial" panose="020B0604020202020204" pitchFamily="34" charset="0"/>
            </a:endParaRPr>
          </a:p>
          <a:p>
            <a:pPr marL="40322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b="1" baseline="30000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1</a:t>
            </a:r>
            <a:r>
              <a:rPr lang="en-US" sz="6400" b="1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Oak Dermatology, Naperville, IL, USA; </a:t>
            </a:r>
            <a:r>
              <a:rPr lang="en-US" sz="6400" b="1" baseline="30000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2</a:t>
            </a:r>
            <a:r>
              <a:rPr lang="en-US" sz="6400" b="1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Northwestern University, Feinberg School of Medicine, Chicago, IL, USA</a:t>
            </a:r>
          </a:p>
          <a:p>
            <a:pPr marL="403225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b="1" baseline="30000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3</a:t>
            </a:r>
            <a:r>
              <a:rPr lang="en-US" sz="6400" b="1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JUVA Skin and Laser Center, New York, NY, USA; </a:t>
            </a:r>
            <a:r>
              <a:rPr lang="en-US" sz="6400" b="1" baseline="30000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4</a:t>
            </a:r>
            <a:r>
              <a:rPr lang="en-US" sz="6400" b="1" dirty="0">
                <a:solidFill>
                  <a:srgbClr val="041E42"/>
                </a:solidFill>
                <a:latin typeface="Shapiro Pro 72 Heavy" panose="020B0503050000020004" pitchFamily="34" charset="77"/>
                <a:cs typeface="Arial" panose="020B0604020202020204" pitchFamily="34" charset="0"/>
              </a:rPr>
              <a:t>Mt. Sinai School of Medicine, New York, NY, USA</a:t>
            </a:r>
          </a:p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A300D-7A49-49F9-3270-A40CEB66548A}"/>
              </a:ext>
            </a:extLst>
          </p:cNvPr>
          <p:cNvSpPr txBox="1"/>
          <p:nvPr/>
        </p:nvSpPr>
        <p:spPr>
          <a:xfrm>
            <a:off x="2098150" y="6432546"/>
            <a:ext cx="4408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00" baseline="0" dirty="0">
                <a:solidFill>
                  <a:srgbClr val="A1DDE4"/>
                </a:solidFill>
                <a:latin typeface="Shapiro Pro 52 Middle" panose="020B0503050000020004" pitchFamily="34" charset="0"/>
                <a:cs typeface="Arial" panose="020B0604020202020204" pitchFamily="34" charset="0"/>
              </a:rPr>
              <a:t>MKT-1328 REV A | ©2025  R2 TECHNOLOGIES.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7263D-06B4-C92F-E794-9903B6E80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71" y="5743575"/>
            <a:ext cx="1534456" cy="1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0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23EB8ED1-E338-355F-CAD6-3EDACC795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0EEF5-8C8B-3017-87E3-14B94BB04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91D11130-B2DC-DFF9-AA29-6AA20B1987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4160"/>
              </a:lnSpc>
              <a:buClrTx/>
              <a:buSzTx/>
              <a:defRPr/>
            </a:pPr>
            <a:r>
              <a:rPr lang="en-US" sz="3800" b="1" dirty="0">
                <a:solidFill>
                  <a:srgbClr val="041E42"/>
                </a:solidFill>
                <a:latin typeface="Shapiro Pro 72 Heavy" panose="020B0503050000020004" pitchFamily="34" charset="77"/>
                <a:ea typeface="+mn-ea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28080CC9-437E-170A-6D47-DB9D34F6E0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96469"/>
            <a:ext cx="10515600" cy="391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data support the use of </a:t>
            </a:r>
            <a:r>
              <a:rPr lang="en-US" dirty="0" err="1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cryomodulation</a:t>
            </a:r>
            <a:r>
              <a:rPr lang="en-US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the reduction of inflammation in patients with rosacea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Reductions in rosacea symptoms were achieved in a simple, comfortable procedure with high patient comfort and patient satisfaction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Further clinical research is necessary to clarify optimal patient selection and treatment parameters, and to establish treatment durability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C2E96D-24B9-0A4F-CDB5-722995178972}"/>
              </a:ext>
            </a:extLst>
          </p:cNvPr>
          <p:cNvSpPr/>
          <p:nvPr/>
        </p:nvSpPr>
        <p:spPr>
          <a:xfrm>
            <a:off x="773663" y="1048443"/>
            <a:ext cx="5663195" cy="4572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58BBE-F28C-69CF-FEEF-4E408057C03D}"/>
              </a:ext>
            </a:extLst>
          </p:cNvPr>
          <p:cNvSpPr txBox="1"/>
          <p:nvPr/>
        </p:nvSpPr>
        <p:spPr>
          <a:xfrm>
            <a:off x="2098150" y="6432546"/>
            <a:ext cx="4408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00" baseline="0" dirty="0">
                <a:solidFill>
                  <a:srgbClr val="A1DDE4"/>
                </a:solidFill>
                <a:latin typeface="Shapiro Pro 52 Middle" panose="020B0503050000020004" pitchFamily="34" charset="0"/>
                <a:cs typeface="Arial" panose="020B0604020202020204" pitchFamily="34" charset="0"/>
              </a:rPr>
              <a:t>MKT-1328 REV A | ©2025  R2 TECHNOLOGIES.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5CAF9-3E57-F8F0-46EC-412847A2A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71" y="5743575"/>
            <a:ext cx="1534456" cy="1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4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20AC3A19-FFB8-A272-AC5B-D0411E9D1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471C3-3422-062C-74EE-FA75D32B5E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62038B82-6E3C-19A6-E30B-3C01A4F3A8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None/>
            </a:pPr>
            <a:r>
              <a:rPr lang="en-US" sz="4200" b="1" dirty="0">
                <a:solidFill>
                  <a:srgbClr val="041E42"/>
                </a:solidFill>
                <a:latin typeface="Shapiro Pro 72 Heavy" panose="020B0503050000020004" pitchFamily="34" charset="77"/>
                <a:ea typeface="+mn-ea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633EA-7542-D94D-04D2-A2E03196F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Dr. Bhatia and Dr. Katz served as investigators in the pilot study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478FF-20BE-CFB5-9DF2-D6EA0D6932DF}"/>
              </a:ext>
            </a:extLst>
          </p:cNvPr>
          <p:cNvSpPr/>
          <p:nvPr/>
        </p:nvSpPr>
        <p:spPr>
          <a:xfrm>
            <a:off x="773663" y="1048443"/>
            <a:ext cx="5663195" cy="4572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4AC24-E6E1-0834-00C3-710D079C8F58}"/>
              </a:ext>
            </a:extLst>
          </p:cNvPr>
          <p:cNvSpPr txBox="1"/>
          <p:nvPr/>
        </p:nvSpPr>
        <p:spPr>
          <a:xfrm>
            <a:off x="2098150" y="6432546"/>
            <a:ext cx="4408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00" baseline="0" dirty="0">
                <a:solidFill>
                  <a:srgbClr val="A1DDE4"/>
                </a:solidFill>
                <a:latin typeface="Shapiro Pro 52 Middle" panose="020B0503050000020004" pitchFamily="34" charset="0"/>
                <a:cs typeface="Arial" panose="020B0604020202020204" pitchFamily="34" charset="0"/>
              </a:rPr>
              <a:t>MKT-1328 REV A | ©2025  R2 TECHNOLOGIES.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1CB7D-5D5A-CA85-B83A-D1B583334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71" y="5743575"/>
            <a:ext cx="1534456" cy="1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0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1BF8CF9B-D2BB-F5CC-180F-612B33AAB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2FF03F-7CB8-F037-5AA3-42A6F964B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7663CB57-2F26-2BA7-7F59-4167DAF8C1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lnSpc>
                <a:spcPts val="4160"/>
              </a:lnSpc>
              <a:buClrTx/>
              <a:buSzTx/>
              <a:defRPr/>
            </a:pPr>
            <a:r>
              <a:rPr lang="en-US" sz="4200" b="1" dirty="0">
                <a:solidFill>
                  <a:srgbClr val="041E42"/>
                </a:solidFill>
                <a:latin typeface="Shapiro Pro 72 Heavy" panose="020B0503050000020004" pitchFamily="34" charset="77"/>
                <a:ea typeface="+mn-ea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2A899A87-955F-225E-BE88-F61EA02C78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6270" y="1378755"/>
            <a:ext cx="10822320" cy="409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Rosacea is a common chronic inflammatory skin condition characterized by facial flushing, erythema, telangiectasia, and papules or pustules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Hyperreactive immune response to environmental triggers induces a signaling cascade of inflammatory factors that lead to chronic inflammation and an altered vascular state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therapies: topical and oral medications, laser and light therapies, trigger avoidance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Novel precision cooling device (Glacial Rx®, R2 Technologies, Dublin, CA) developed to deliver </a:t>
            </a:r>
            <a:r>
              <a:rPr lang="en-US" sz="2000" dirty="0" err="1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cryomodulation</a:t>
            </a: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 to downregulate inflammatory processes in skin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 publications report efficacy of </a:t>
            </a:r>
            <a:r>
              <a:rPr lang="en-US" sz="2000" dirty="0" err="1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cryomodulation</a:t>
            </a: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reduction of inflammation post-laser treatment and in patients with acne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pilot study was undertaken to assess the clinical impact of </a:t>
            </a:r>
            <a:r>
              <a:rPr lang="en-US" sz="2000" dirty="0" err="1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cryomodulation</a:t>
            </a: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patients with rosacea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3EE327-ACBD-0D58-413F-C42EE616391F}"/>
              </a:ext>
            </a:extLst>
          </p:cNvPr>
          <p:cNvSpPr/>
          <p:nvPr/>
        </p:nvSpPr>
        <p:spPr>
          <a:xfrm>
            <a:off x="773663" y="1048443"/>
            <a:ext cx="5663195" cy="4572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7D3C3-F96B-37E1-E628-DD8277C8915C}"/>
              </a:ext>
            </a:extLst>
          </p:cNvPr>
          <p:cNvSpPr txBox="1"/>
          <p:nvPr/>
        </p:nvSpPr>
        <p:spPr>
          <a:xfrm>
            <a:off x="2098150" y="6432546"/>
            <a:ext cx="4408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00" baseline="0" dirty="0">
                <a:solidFill>
                  <a:srgbClr val="A1DDE4"/>
                </a:solidFill>
                <a:latin typeface="Shapiro Pro 52 Middle" panose="020B0503050000020004" pitchFamily="34" charset="0"/>
                <a:cs typeface="Arial" panose="020B0604020202020204" pitchFamily="34" charset="0"/>
              </a:rPr>
              <a:t>MKT-1328 REV A | ©2025  R2 TECHNOLOGIES.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AC623-7CD9-C193-0A9B-F0716EEF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71" y="5743575"/>
            <a:ext cx="1534456" cy="1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7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0AF402F3-A9DB-8205-DA94-2D3ADB7B1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6AFD2-4EC0-61FB-9C65-CACDF2DF72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B6B3FBA2-89DE-77D6-84CA-5F7CA85E2B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>
              <a:lnSpc>
                <a:spcPts val="4160"/>
              </a:lnSpc>
              <a:buClrTx/>
              <a:buSzTx/>
              <a:defRPr/>
            </a:pPr>
            <a:r>
              <a:rPr lang="en-US" sz="3800" b="1" dirty="0">
                <a:solidFill>
                  <a:srgbClr val="041E42"/>
                </a:solidFill>
                <a:latin typeface="Shapiro Pro 72 Heavy" panose="020B0503050000020004" pitchFamily="34" charset="77"/>
                <a:ea typeface="+mn-ea"/>
                <a:cs typeface="Arial" panose="020B0604020202020204" pitchFamily="34" charset="0"/>
              </a:rPr>
              <a:t>STUDY DEVICE – GLACIAL® RX SYSTEM*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E45FF-0C9C-97CF-ACF7-0DBF914B6449}"/>
              </a:ext>
            </a:extLst>
          </p:cNvPr>
          <p:cNvSpPr txBox="1"/>
          <p:nvPr/>
        </p:nvSpPr>
        <p:spPr>
          <a:xfrm>
            <a:off x="475808" y="1625942"/>
            <a:ext cx="830477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Technology invented at Harvard/MGH (Drs. Anderson, </a:t>
            </a:r>
            <a:r>
              <a:rPr lang="en-US" sz="2400" dirty="0" err="1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Manstein</a:t>
            </a:r>
            <a:r>
              <a:rPr lang="en-US" sz="24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, and Chan)</a:t>
            </a:r>
          </a:p>
          <a:p>
            <a:pPr>
              <a:spcAft>
                <a:spcPts val="1200"/>
              </a:spcAft>
            </a:pPr>
            <a:endParaRPr lang="en-US" sz="16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  <a:sym typeface="Open Sans Light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Device uses </a:t>
            </a:r>
            <a:r>
              <a:rPr lang="en-US" sz="2400" dirty="0" err="1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cryomodulation</a:t>
            </a:r>
            <a:r>
              <a:rPr lang="en-US" sz="24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 to address skin inflammation and improve the appearance of photodamaged skin</a:t>
            </a:r>
          </a:p>
          <a:p>
            <a:pPr>
              <a:spcAft>
                <a:spcPts val="1200"/>
              </a:spcAft>
            </a:pPr>
            <a:endParaRPr lang="en-US" sz="16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  <a:sym typeface="Open Sans Light"/>
            </a:endParaRPr>
          </a:p>
          <a:p>
            <a:pPr marL="342900" indent="-3429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FDA-cleared: Glacial Rx is FDA-cleared for the reduction of pain, inflammation and swelling and the removal of benign lesions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519AB4-7151-6CC0-909D-BB29389E992F}"/>
              </a:ext>
            </a:extLst>
          </p:cNvPr>
          <p:cNvSpPr txBox="1"/>
          <p:nvPr/>
        </p:nvSpPr>
        <p:spPr>
          <a:xfrm>
            <a:off x="8135151" y="6187274"/>
            <a:ext cx="3546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*R2 Technologies, Dublin, 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9BC155-38E4-183D-7CB3-8E93A2EAC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6757" y="381332"/>
            <a:ext cx="2815199" cy="59799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A7F6E8-9C4C-E953-168C-079A06316E05}"/>
              </a:ext>
            </a:extLst>
          </p:cNvPr>
          <p:cNvSpPr/>
          <p:nvPr/>
        </p:nvSpPr>
        <p:spPr>
          <a:xfrm>
            <a:off x="773663" y="1048443"/>
            <a:ext cx="5663195" cy="4572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ABBF7-B918-6843-7232-BDD23DFACA52}"/>
              </a:ext>
            </a:extLst>
          </p:cNvPr>
          <p:cNvSpPr txBox="1"/>
          <p:nvPr/>
        </p:nvSpPr>
        <p:spPr>
          <a:xfrm>
            <a:off x="2098150" y="6432546"/>
            <a:ext cx="4408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00" baseline="0" dirty="0">
                <a:solidFill>
                  <a:srgbClr val="A1DDE4"/>
                </a:solidFill>
                <a:latin typeface="Shapiro Pro 52 Middle" panose="020B0503050000020004" pitchFamily="34" charset="0"/>
                <a:cs typeface="Arial" panose="020B0604020202020204" pitchFamily="34" charset="0"/>
              </a:rPr>
              <a:t>MKT-1328 REV A | ©2025  R2 TECHNOLOGIES.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01721-160F-7D54-FDF6-E9DF315B9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71" y="5743575"/>
            <a:ext cx="1534456" cy="1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A5B4FD09-A379-A2B5-CA9F-F4F7C3CD7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250CC4-BE54-FF38-25EA-17B084D8EA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E32EB48D-ECE9-9D1A-863D-A00165719D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4160"/>
              </a:lnSpc>
              <a:buClrTx/>
              <a:buSzTx/>
              <a:defRPr/>
            </a:pPr>
            <a:r>
              <a:rPr lang="en-US" sz="3800" b="1" dirty="0">
                <a:solidFill>
                  <a:srgbClr val="041E42"/>
                </a:solidFill>
                <a:latin typeface="Shapiro Pro 72 Heavy" panose="020B0503050000020004" pitchFamily="34" charset="77"/>
                <a:ea typeface="+mn-ea"/>
                <a:cs typeface="Arial" panose="020B0604020202020204" pitchFamily="34" charset="0"/>
              </a:rPr>
              <a:t>STUDY OVERVIEW</a:t>
            </a:r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9D47C6DB-D0FB-A635-1E7B-FDD885B234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7577" y="1422947"/>
            <a:ext cx="11178914" cy="408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Design: prospective, non-randomized, multi-center pilot clinical study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Objective: to assess the safety and efficacy of a novel precision skin cooling device using </a:t>
            </a:r>
            <a:r>
              <a:rPr lang="en-US" dirty="0" err="1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cryomodulation</a:t>
            </a:r>
            <a:r>
              <a:rPr lang="en-US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reduce symptoms of rosacea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Treatment: 5 treatment sessions at 2-week intervals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Follow-up: 1, 2, and 3 months post-treatment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Endpoints: Digital photographs, investigator grading of cosmetic improvement, subject rating of procedural comfort and treatment satisfaction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CF2F51-DC36-841B-BB03-367EBC41F87E}"/>
              </a:ext>
            </a:extLst>
          </p:cNvPr>
          <p:cNvSpPr/>
          <p:nvPr/>
        </p:nvSpPr>
        <p:spPr>
          <a:xfrm>
            <a:off x="773663" y="1048443"/>
            <a:ext cx="5663195" cy="4572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C39FB-88D6-3871-A256-561B756BEBAB}"/>
              </a:ext>
            </a:extLst>
          </p:cNvPr>
          <p:cNvSpPr txBox="1"/>
          <p:nvPr/>
        </p:nvSpPr>
        <p:spPr>
          <a:xfrm>
            <a:off x="2098150" y="6432546"/>
            <a:ext cx="4408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00" baseline="0" dirty="0">
                <a:solidFill>
                  <a:srgbClr val="A1DDE4"/>
                </a:solidFill>
                <a:latin typeface="Shapiro Pro 52 Middle" panose="020B0503050000020004" pitchFamily="34" charset="0"/>
                <a:cs typeface="Arial" panose="020B0604020202020204" pitchFamily="34" charset="0"/>
              </a:rPr>
              <a:t>MKT-1328 REV A | ©2025  R2 TECHNOLOGIES.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9A633-0AF8-BD9E-72B6-D5860A2A5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71" y="5743575"/>
            <a:ext cx="1534456" cy="1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9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DC18AA92-CD21-53E8-1CA2-22550099C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F4B3F-3EF4-9423-F29B-B836795BC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A890769F-A935-5D8F-A103-89742C0B57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ts val="4160"/>
              </a:lnSpc>
              <a:buClrTx/>
              <a:buSzTx/>
              <a:defRPr/>
            </a:pPr>
            <a:r>
              <a:rPr lang="en-US" sz="3800" b="1" dirty="0">
                <a:solidFill>
                  <a:srgbClr val="041E42"/>
                </a:solidFill>
                <a:latin typeface="Shapiro Pro 72 Heavy" panose="020B0503050000020004" pitchFamily="34" charset="77"/>
                <a:ea typeface="+mn-ea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784A0-5ECA-C218-20C6-28CA0FB2FA10}"/>
              </a:ext>
            </a:extLst>
          </p:cNvPr>
          <p:cNvSpPr txBox="1"/>
          <p:nvPr/>
        </p:nvSpPr>
        <p:spPr>
          <a:xfrm>
            <a:off x="491927" y="1748021"/>
            <a:ext cx="560407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Total of 20 patients treated, including 19 female and 1 male patients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Average age: 47 years</a:t>
            </a:r>
          </a:p>
          <a:p>
            <a:pPr marL="342900" indent="-342900"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Fitzpatrick skin types II-IV</a:t>
            </a:r>
          </a:p>
          <a:p>
            <a:endParaRPr lang="en-US" sz="20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BB9BC-F954-DCB9-D9DA-863DC4D02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405" y="986649"/>
            <a:ext cx="5630895" cy="50619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1CA744-E7B8-978B-BEF6-7A19D127F1C7}"/>
              </a:ext>
            </a:extLst>
          </p:cNvPr>
          <p:cNvSpPr/>
          <p:nvPr/>
        </p:nvSpPr>
        <p:spPr>
          <a:xfrm>
            <a:off x="773663" y="1048443"/>
            <a:ext cx="4745736" cy="4572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72F7A-77B0-EB9B-83CF-86BED1B0DC59}"/>
              </a:ext>
            </a:extLst>
          </p:cNvPr>
          <p:cNvSpPr txBox="1"/>
          <p:nvPr/>
        </p:nvSpPr>
        <p:spPr>
          <a:xfrm>
            <a:off x="2098150" y="6432546"/>
            <a:ext cx="4408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00" baseline="0" dirty="0">
                <a:solidFill>
                  <a:srgbClr val="A1DDE4"/>
                </a:solidFill>
                <a:latin typeface="Shapiro Pro 52 Middle" panose="020B0503050000020004" pitchFamily="34" charset="0"/>
                <a:cs typeface="Arial" panose="020B0604020202020204" pitchFamily="34" charset="0"/>
              </a:rPr>
              <a:t>MKT-1328 REV A | ©2025  R2 TECHNOLOGIES.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92CA7-6024-4A4E-12DD-A0BDA7DC5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71" y="5743575"/>
            <a:ext cx="1534456" cy="1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F5AA3150-8779-78B7-45B6-15C1DF847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65AA2-5B4F-22E9-1F8A-203BF3D97A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CF09CA12-2078-2339-3ED2-78DEEFB1A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543" y="403225"/>
            <a:ext cx="105156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4160"/>
              </a:lnSpc>
              <a:buClrTx/>
              <a:buSzTx/>
              <a:defRPr/>
            </a:pPr>
            <a:r>
              <a:rPr lang="en-US" sz="3800" b="1" dirty="0">
                <a:solidFill>
                  <a:srgbClr val="041E42"/>
                </a:solidFill>
                <a:latin typeface="Shapiro Pro 72 Heavy" panose="020B0503050000020004" pitchFamily="34" charset="77"/>
                <a:ea typeface="+mn-ea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9085D-A821-CC30-05F5-5F9D55929EB8}"/>
              </a:ext>
            </a:extLst>
          </p:cNvPr>
          <p:cNvSpPr txBox="1"/>
          <p:nvPr/>
        </p:nvSpPr>
        <p:spPr>
          <a:xfrm>
            <a:off x="540740" y="1355725"/>
            <a:ext cx="497865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&gt;90% of patients had reduction in rosacea severity at 1and 2 months after final treatment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reported reduced redness, reduced papules and pustules, and less frequent blushing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additionally reported secondary cosmetic benefits including improved skin tone and texture and improved skin brightness and clarity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treatment side effects, no device-related adverse events</a:t>
            </a:r>
            <a:b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2383D1-F3FD-B6FD-F3FC-075A667DB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64" y="845240"/>
            <a:ext cx="5843271" cy="51675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A6CFDD-6074-65E8-C84D-ED5DDE8AE5DE}"/>
              </a:ext>
            </a:extLst>
          </p:cNvPr>
          <p:cNvSpPr/>
          <p:nvPr/>
        </p:nvSpPr>
        <p:spPr>
          <a:xfrm>
            <a:off x="773663" y="1048443"/>
            <a:ext cx="4745736" cy="4572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77754-D0CB-76B0-F25F-0C875484F059}"/>
              </a:ext>
            </a:extLst>
          </p:cNvPr>
          <p:cNvSpPr txBox="1"/>
          <p:nvPr/>
        </p:nvSpPr>
        <p:spPr>
          <a:xfrm>
            <a:off x="2098150" y="6432546"/>
            <a:ext cx="4408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00" baseline="0" dirty="0">
                <a:solidFill>
                  <a:srgbClr val="A1DDE4"/>
                </a:solidFill>
                <a:latin typeface="Shapiro Pro 52 Middle" panose="020B0503050000020004" pitchFamily="34" charset="0"/>
                <a:cs typeface="Arial" panose="020B0604020202020204" pitchFamily="34" charset="0"/>
              </a:rPr>
              <a:t>MKT-1328 REV A | ©2025  R2 TECHNOLOGIES.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04DFB-357F-AD46-C203-01C22ADFB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71" y="5743575"/>
            <a:ext cx="1534456" cy="1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3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F1CB25AE-D6F3-AEE7-8B9A-1146D5124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982D30-6341-1A32-49A3-B8A93DBD5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57BBDF32-5CF1-4510-02CF-1AD8741916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ts val="4160"/>
              </a:lnSpc>
              <a:buClrTx/>
              <a:buSzTx/>
              <a:defRPr/>
            </a:pPr>
            <a:r>
              <a:rPr lang="en-US" sz="3800" b="1" dirty="0">
                <a:solidFill>
                  <a:srgbClr val="041E42"/>
                </a:solidFill>
                <a:latin typeface="Shapiro Pro 72 Heavy" panose="020B0503050000020004" pitchFamily="34" charset="77"/>
                <a:ea typeface="+mn-ea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063DB-8B68-FDB1-1878-11656C983625}"/>
              </a:ext>
            </a:extLst>
          </p:cNvPr>
          <p:cNvSpPr txBox="1"/>
          <p:nvPr/>
        </p:nvSpPr>
        <p:spPr>
          <a:xfrm>
            <a:off x="493838" y="1311719"/>
            <a:ext cx="51178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 Light"/>
              </a:rPr>
              <a:t>&gt;90% of patients rated by investigator as having global cosmetic improvement at 1and 2 months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of patients rated the procedure as comfortable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 of patients responded that they would elect to undergo the procedure again 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of patients responded that they would recommend the treatment to others</a:t>
            </a:r>
            <a:b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8DD74-86FB-AFF3-D16B-3FE6139F1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497" y="771318"/>
            <a:ext cx="5602162" cy="5185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B83FAA-5DB0-D63D-8203-8FA67F10A77C}"/>
              </a:ext>
            </a:extLst>
          </p:cNvPr>
          <p:cNvSpPr/>
          <p:nvPr/>
        </p:nvSpPr>
        <p:spPr>
          <a:xfrm>
            <a:off x="773663" y="1048443"/>
            <a:ext cx="4745736" cy="4572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7493E-3122-4DDA-0CF6-4E53BF55E5AE}"/>
              </a:ext>
            </a:extLst>
          </p:cNvPr>
          <p:cNvSpPr txBox="1"/>
          <p:nvPr/>
        </p:nvSpPr>
        <p:spPr>
          <a:xfrm>
            <a:off x="2098150" y="6432546"/>
            <a:ext cx="4408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00" baseline="0" dirty="0">
                <a:solidFill>
                  <a:srgbClr val="A1DDE4"/>
                </a:solidFill>
                <a:latin typeface="Shapiro Pro 52 Middle" panose="020B0503050000020004" pitchFamily="34" charset="0"/>
                <a:cs typeface="Arial" panose="020B0604020202020204" pitchFamily="34" charset="0"/>
              </a:rPr>
              <a:t>MKT-1328 REV A | ©2025  R2 TECHNOLOGIES.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976FC-7F75-6164-E37D-803C60897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71" y="5743575"/>
            <a:ext cx="1534456" cy="1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CB9F7-5A6E-3043-857A-2F4E8A5AC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B5FEF-ED14-6D22-EF17-1493EBB08F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E029299-762B-F92F-EAA4-67D9A86D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92" y="380323"/>
            <a:ext cx="11391900" cy="1325563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041E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Rosacea patient was rated by physician and patient as having significant cosmetic improvement at 3 months post-treatment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7F8797-CF7B-EE8E-1953-46F8F4397D55}"/>
              </a:ext>
            </a:extLst>
          </p:cNvPr>
          <p:cNvSpPr txBox="1"/>
          <p:nvPr/>
        </p:nvSpPr>
        <p:spPr>
          <a:xfrm>
            <a:off x="3418334" y="5896545"/>
            <a:ext cx="122499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07D4A-049F-D9EB-CD8E-C3CFF8DC091D}"/>
              </a:ext>
            </a:extLst>
          </p:cNvPr>
          <p:cNvSpPr txBox="1"/>
          <p:nvPr/>
        </p:nvSpPr>
        <p:spPr>
          <a:xfrm>
            <a:off x="6938168" y="5896545"/>
            <a:ext cx="197074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Months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C5643D-DA8C-5D52-E121-1C4F3D82B2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4" b="1"/>
          <a:stretch/>
        </p:blipFill>
        <p:spPr>
          <a:xfrm>
            <a:off x="2077952" y="1567055"/>
            <a:ext cx="3905761" cy="4244034"/>
          </a:xfrm>
          <a:prstGeom prst="rect">
            <a:avLst/>
          </a:prstGeom>
          <a:noFill/>
          <a:ln w="19050">
            <a:solidFill>
              <a:srgbClr val="A5E2E9"/>
            </a:solidFill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7BE51E-6E7F-D39D-DF43-81CF55110A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4"/>
          <a:stretch/>
        </p:blipFill>
        <p:spPr>
          <a:xfrm>
            <a:off x="5983713" y="1567055"/>
            <a:ext cx="3879652" cy="4244034"/>
          </a:xfrm>
          <a:prstGeom prst="rect">
            <a:avLst/>
          </a:prstGeom>
          <a:noFill/>
          <a:ln w="19050">
            <a:solidFill>
              <a:srgbClr val="A5E2E9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BFD95B-F7A5-7287-B170-230B7F2D9F40}"/>
              </a:ext>
            </a:extLst>
          </p:cNvPr>
          <p:cNvSpPr txBox="1"/>
          <p:nvPr/>
        </p:nvSpPr>
        <p:spPr>
          <a:xfrm>
            <a:off x="2098150" y="6432546"/>
            <a:ext cx="44080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00" baseline="0" dirty="0">
                <a:solidFill>
                  <a:srgbClr val="A1DDE4"/>
                </a:solidFill>
                <a:latin typeface="Shapiro Pro 52 Middle" panose="020B0503050000020004" pitchFamily="34" charset="0"/>
                <a:cs typeface="Arial" panose="020B0604020202020204" pitchFamily="34" charset="0"/>
              </a:rPr>
              <a:t>MKT-1328 REV A | ©2025  R2 TECHNOLOGIES.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0E586-69DD-05C9-C195-7B9BEF277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71" y="5743575"/>
            <a:ext cx="1534456" cy="15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4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8222731029240B82EB13AF81B05CD" ma:contentTypeVersion="14" ma:contentTypeDescription="Create a new document." ma:contentTypeScope="" ma:versionID="84efaf534542ceb59e378e959a1bf85f">
  <xsd:schema xmlns:xsd="http://www.w3.org/2001/XMLSchema" xmlns:xs="http://www.w3.org/2001/XMLSchema" xmlns:p="http://schemas.microsoft.com/office/2006/metadata/properties" xmlns:ns2="5a8abb9c-2360-4046-9862-0e9612c8d342" xmlns:ns3="927714df-a389-46b2-b559-1c63e9476f7a" targetNamespace="http://schemas.microsoft.com/office/2006/metadata/properties" ma:root="true" ma:fieldsID="d33a5202a037695c38f7b8374cd8ca1c" ns2:_="" ns3:_="">
    <xsd:import namespace="5a8abb9c-2360-4046-9862-0e9612c8d342"/>
    <xsd:import namespace="927714df-a389-46b2-b559-1c63e9476f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abb9c-2360-4046-9862-0e9612c8d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c0be6b4-09f7-4a7b-8ed2-d2015fb65b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714df-a389-46b2-b559-1c63e9476f7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c8605db-88a2-45fc-b72c-654a1bdab624}" ma:internalName="TaxCatchAll" ma:showField="CatchAllData" ma:web="927714df-a389-46b2-b559-1c63e9476f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8abb9c-2360-4046-9862-0e9612c8d342">
      <Terms xmlns="http://schemas.microsoft.com/office/infopath/2007/PartnerControls"/>
    </lcf76f155ced4ddcb4097134ff3c332f>
    <TaxCatchAll xmlns="927714df-a389-46b2-b559-1c63e9476f7a" xsi:nil="true"/>
  </documentManagement>
</p:properties>
</file>

<file path=customXml/itemProps1.xml><?xml version="1.0" encoding="utf-8"?>
<ds:datastoreItem xmlns:ds="http://schemas.openxmlformats.org/officeDocument/2006/customXml" ds:itemID="{0ECBEAFA-BBF7-4D93-B199-B3E075B04214}"/>
</file>

<file path=customXml/itemProps2.xml><?xml version="1.0" encoding="utf-8"?>
<ds:datastoreItem xmlns:ds="http://schemas.openxmlformats.org/officeDocument/2006/customXml" ds:itemID="{86924A0D-5F99-45C1-9D07-15717513C1B9}"/>
</file>

<file path=customXml/itemProps3.xml><?xml version="1.0" encoding="utf-8"?>
<ds:datastoreItem xmlns:ds="http://schemas.openxmlformats.org/officeDocument/2006/customXml" ds:itemID="{E56D5AD2-2AEF-4E82-B8E1-58BF49233452}"/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5672</TotalTime>
  <Words>693</Words>
  <Application>Microsoft Macintosh PowerPoint</Application>
  <PresentationFormat>Widescreen</PresentationFormat>
  <Paragraphs>60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Open Sans Light</vt:lpstr>
      <vt:lpstr>Shapiro Pro 52 Middle</vt:lpstr>
      <vt:lpstr>Shapiro Pro 72 Heavy</vt:lpstr>
      <vt:lpstr>Office Theme</vt:lpstr>
      <vt:lpstr>PILOT STUDY OF CRYOMODULATION FOR REDUCTION OF INFLAMMATION AND IMPROVEMENT OF SYMPTOMS IN PATIENTS WITH ROSACEA </vt:lpstr>
      <vt:lpstr>DISCLOSURES</vt:lpstr>
      <vt:lpstr>BACKGROUND</vt:lpstr>
      <vt:lpstr>STUDY DEVICE – GLACIAL® RX SYSTEM*</vt:lpstr>
      <vt:lpstr>STUDY OVERVIEW</vt:lpstr>
      <vt:lpstr>RESULTS</vt:lpstr>
      <vt:lpstr>RESULTS</vt:lpstr>
      <vt:lpstr>RESULTS</vt:lpstr>
      <vt:lpstr>Rosacea patient was rated by physician and patient as having significant cosmetic improvement at 3 months post-treatment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Kristine Tatsutani</dc:creator>
  <cp:lastModifiedBy>Davia Kroboth</cp:lastModifiedBy>
  <cp:revision>8</cp:revision>
  <dcterms:created xsi:type="dcterms:W3CDTF">2024-09-13T00:43:36Z</dcterms:created>
  <dcterms:modified xsi:type="dcterms:W3CDTF">2025-06-05T19:25:12Z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0x0101000DE8222731029240B82EB13AF81B05CD</vt:lpwstr>
  </property>
</Properties>
</file>